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617" r:id="rId5"/>
    <p:sldId id="32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126" d="100"/>
          <a:sy n="126" d="100"/>
        </p:scale>
        <p:origin x="288"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4/24/2024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4/24/2024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57260" y="6321694"/>
            <a:ext cx="2409477" cy="401008"/>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grpSp>
        <p:nvGrpSpPr>
          <p:cNvPr id="5" name="Group 4">
            <a:extLst>
              <a:ext uri="{FF2B5EF4-FFF2-40B4-BE49-F238E27FC236}">
                <a16:creationId xmlns:a16="http://schemas.microsoft.com/office/drawing/2014/main" id="{E40B1276-FA8B-560C-36E7-FF42A2DA3EA7}"/>
              </a:ext>
            </a:extLst>
          </p:cNvPr>
          <p:cNvGrpSpPr/>
          <p:nvPr userDrawn="1"/>
        </p:nvGrpSpPr>
        <p:grpSpPr>
          <a:xfrm>
            <a:off x="32331" y="226243"/>
            <a:ext cx="2937455" cy="5079380"/>
            <a:chOff x="-80559" y="113353"/>
            <a:chExt cx="2937455" cy="5079380"/>
          </a:xfrm>
        </p:grpSpPr>
        <p:pic>
          <p:nvPicPr>
            <p:cNvPr id="6" name="Picture 5">
              <a:extLst>
                <a:ext uri="{FF2B5EF4-FFF2-40B4-BE49-F238E27FC236}">
                  <a16:creationId xmlns:a16="http://schemas.microsoft.com/office/drawing/2014/main" id="{D4CB35D0-CFD4-AC9D-C531-5D25E9ACD40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63939" y="113353"/>
              <a:ext cx="2109916" cy="905256"/>
            </a:xfrm>
            <a:prstGeom prst="rect">
              <a:avLst/>
            </a:prstGeom>
          </p:spPr>
        </p:pic>
        <p:pic>
          <p:nvPicPr>
            <p:cNvPr id="7" name="Picture 2">
              <a:extLst>
                <a:ext uri="{FF2B5EF4-FFF2-40B4-BE49-F238E27FC236}">
                  <a16:creationId xmlns:a16="http://schemas.microsoft.com/office/drawing/2014/main" id="{6D612D47-C72C-6937-E15A-EE8E4006EC2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796" y="3155674"/>
              <a:ext cx="28321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BE1838B-1970-99C6-62B8-496A85CBBC8F}"/>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0559" y="2517770"/>
              <a:ext cx="2937455" cy="6829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and white sign with blue text&#10;&#10;Description automatically generated">
              <a:extLst>
                <a:ext uri="{FF2B5EF4-FFF2-40B4-BE49-F238E27FC236}">
                  <a16:creationId xmlns:a16="http://schemas.microsoft.com/office/drawing/2014/main" id="{1397BA26-58EA-7C78-E1F1-03CD40D05EA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63939" y="4401022"/>
              <a:ext cx="2455333" cy="791711"/>
            </a:xfrm>
            <a:prstGeom prst="rect">
              <a:avLst/>
            </a:prstGeom>
          </p:spPr>
        </p:pic>
      </p:grpSp>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3.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8.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5D6CAC-8B77-472D-91BE-E47FFB7E8C7A}"/>
              </a:ext>
            </a:extLst>
          </p:cNvPr>
          <p:cNvSpPr>
            <a:spLocks noGrp="1"/>
          </p:cNvSpPr>
          <p:nvPr>
            <p:ph type="subTitle" idx="1"/>
          </p:nvPr>
        </p:nvSpPr>
        <p:spPr>
          <a:xfrm>
            <a:off x="3177632" y="1959498"/>
            <a:ext cx="7772308" cy="2855300"/>
          </a:xfrm>
        </p:spPr>
        <p:txBody>
          <a:bodyPr/>
          <a:lstStyle/>
          <a:p>
            <a:r>
              <a:rPr lang="en-US" dirty="0"/>
              <a:t>Anshu Dubey</a:t>
            </a:r>
          </a:p>
          <a:p>
            <a:r>
              <a:rPr lang="en-US" b="0" i="0" dirty="0">
                <a:solidFill>
                  <a:srgbClr val="111111"/>
                </a:solidFill>
                <a:effectLst/>
                <a:latin typeface="-apple-system"/>
              </a:rPr>
              <a:t>Better Scientific Software Tutorial @ ISC24</a:t>
            </a:r>
          </a:p>
          <a:p>
            <a:endParaRPr lang="en-US" sz="2000" dirty="0"/>
          </a:p>
          <a:p>
            <a:endParaRPr lang="en-US" sz="2000" dirty="0"/>
          </a:p>
          <a:p>
            <a:r>
              <a:rPr lang="en-US" sz="2000" dirty="0"/>
              <a:t>Contributors: David E. </a:t>
            </a:r>
            <a:r>
              <a:rPr lang="en-US" sz="2000" dirty="0" err="1"/>
              <a:t>Bernholdt</a:t>
            </a:r>
            <a:r>
              <a:rPr lang="en-US" sz="2000" dirty="0"/>
              <a:t> (ORNL), Anshu Dubey (ANL), Patricia A. Grubel (LANL), Rinku K. Gupta (ANL), Katherine M. Riley (ANL), David M. Rogers (ORNL)</a:t>
            </a:r>
          </a:p>
          <a:p>
            <a:endParaRPr lang="en-US" dirty="0"/>
          </a:p>
          <a:p>
            <a:endParaRPr lang="en-US" dirty="0"/>
          </a:p>
        </p:txBody>
      </p:sp>
      <p:sp>
        <p:nvSpPr>
          <p:cNvPr id="7" name="Title 3">
            <a:extLst>
              <a:ext uri="{FF2B5EF4-FFF2-40B4-BE49-F238E27FC236}">
                <a16:creationId xmlns:a16="http://schemas.microsoft.com/office/drawing/2014/main" id="{9ABC9857-C91C-E943-341B-97BC315962F5}"/>
              </a:ext>
            </a:extLst>
          </p:cNvPr>
          <p:cNvSpPr txBox="1">
            <a:spLocks/>
          </p:cNvSpPr>
          <p:nvPr/>
        </p:nvSpPr>
        <p:spPr bwMode="auto">
          <a:xfrm>
            <a:off x="3177632" y="715178"/>
            <a:ext cx="8292316" cy="103093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marL="0" indent="0" algn="l" rtl="0" eaLnBrk="1" fontAlgn="base" hangingPunct="1">
              <a:lnSpc>
                <a:spcPct val="85000"/>
              </a:lnSpc>
              <a:spcBef>
                <a:spcPct val="0"/>
              </a:spcBef>
              <a:spcAft>
                <a:spcPct val="0"/>
              </a:spcAft>
              <a:defRPr sz="32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Motivation and Overview of Best Practices in HPC Software Development</a:t>
            </a:r>
          </a:p>
        </p:txBody>
      </p:sp>
    </p:spTree>
    <p:extLst>
      <p:ext uri="{BB962C8B-B14F-4D97-AF65-F5344CB8AC3E}">
        <p14:creationId xmlns:p14="http://schemas.microsoft.com/office/powerpoint/2010/main" val="2146778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879673"/>
            <a:ext cx="11369809" cy="5293976"/>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a:t>
            </a:r>
            <a:r>
              <a:rPr lang="en-US" sz="1600" b="0" i="0" dirty="0" err="1">
                <a:solidFill>
                  <a:srgbClr val="111111"/>
                </a:solidFill>
                <a:effectLst/>
                <a:latin typeface="+mn-lt"/>
              </a:rPr>
              <a:t>Bernholdt</a:t>
            </a:r>
            <a:r>
              <a:rPr lang="en-US" sz="1600" b="0" i="0" dirty="0">
                <a:solidFill>
                  <a:srgbClr val="111111"/>
                </a:solidFill>
                <a:effectLst/>
                <a:latin typeface="+mn-lt"/>
              </a:rPr>
              <a:t>, Better Scientific Software tutorial, in ISC High Performance, Hamburg, Germany and online, 2024</a:t>
            </a:r>
          </a:p>
          <a:p>
            <a:pPr>
              <a:spcBef>
                <a:spcPts val="400"/>
              </a:spcBef>
            </a:pPr>
            <a:endParaRPr lang="en-US" sz="1600" dirty="0">
              <a:solidFill>
                <a:srgbClr val="111111"/>
              </a:solidFill>
              <a:latin typeface="+mn-lt"/>
            </a:endParaRPr>
          </a:p>
          <a:p>
            <a:pPr>
              <a:spcBef>
                <a:spcPts val="400"/>
              </a:spcBef>
            </a:pPr>
            <a:endParaRPr lang="en-US" sz="1600" b="0" i="0" dirty="0">
              <a:solidFill>
                <a:srgbClr val="111111"/>
              </a:solidFill>
              <a:effectLst/>
              <a:latin typeface="+mn-lt"/>
            </a:endParaRPr>
          </a:p>
          <a:p>
            <a:pPr marL="0" indent="0">
              <a:spcBef>
                <a:spcPts val="800"/>
              </a:spcBef>
              <a:buNone/>
            </a:pPr>
            <a:r>
              <a:rPr lang="en-US" sz="2000" b="1" dirty="0"/>
              <a:t>Acknowledgements</a:t>
            </a:r>
          </a:p>
          <a:p>
            <a:pPr>
              <a:spcBef>
                <a:spcPts val="400"/>
              </a:spcBef>
            </a:pPr>
            <a:endParaRPr lang="en-US" sz="1400" dirty="0"/>
          </a:p>
          <a:p>
            <a:pPr>
              <a:spcBef>
                <a:spcPts val="400"/>
              </a:spcBef>
            </a:pPr>
            <a:r>
              <a:rPr lang="en-US" sz="1400" dirty="0"/>
              <a:t>Material included in these presentation is derived from work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endParaRPr lang="en-US" sz="1400" dirty="0"/>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endParaRPr lang="en-US" sz="1400" dirty="0"/>
          </a:p>
          <a:p>
            <a:pPr>
              <a:spcBef>
                <a:spcPts val="400"/>
              </a:spcBef>
            </a:pP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topics where the software engineering advice in the wild typically doesn’t address scientific software</a:t>
            </a:r>
          </a:p>
          <a:p>
            <a:pPr lvl="1"/>
            <a:r>
              <a:rPr lang="en-US" dirty="0"/>
              <a:t>Designing software for flexibility and extensibility</a:t>
            </a:r>
          </a:p>
          <a:p>
            <a:pPr lvl="1"/>
            <a:r>
              <a:rPr lang="en-US" dirty="0"/>
              <a:t>Testing strategies for complex high-performance computing software</a:t>
            </a:r>
          </a:p>
          <a:p>
            <a:pPr lvl="1"/>
            <a:r>
              <a:rPr lang="en-US" dirty="0"/>
              <a:t>Code refactoring</a:t>
            </a:r>
          </a:p>
          <a:p>
            <a:pPr lvl="1"/>
            <a:r>
              <a:rPr lang="en-US" dirty="0"/>
              <a:t>Lab Notebooks for CSE</a:t>
            </a:r>
          </a:p>
          <a:p>
            <a:pPr lvl="1"/>
            <a:r>
              <a:rPr lang="en-US" dirty="0"/>
              <a:t>Documentation</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2975</TotalTime>
  <Words>3170</Words>
  <Application>Microsoft Office PowerPoint</Application>
  <PresentationFormat>Custom</PresentationFormat>
  <Paragraphs>312</Paragraphs>
  <Slides>25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-apple-system</vt:lpstr>
      <vt:lpstr>Arial</vt:lpstr>
      <vt:lpstr>Arial Black</vt:lpstr>
      <vt:lpstr>Calibri</vt:lpstr>
      <vt:lpstr>Presentations (Wide Screen)</vt:lpstr>
      <vt:lpstr>PowerPoint Presentation</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393</cp:revision>
  <cp:lastPrinted>2017-11-02T18:35:01Z</cp:lastPrinted>
  <dcterms:created xsi:type="dcterms:W3CDTF">2018-11-06T17:28:56Z</dcterms:created>
  <dcterms:modified xsi:type="dcterms:W3CDTF">2024-04-24T21:17:15Z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